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55E7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ero-jetfo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55E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8686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Hiragino Sans"/>
              </a:rPr>
              <a:t>東京都知事杯オープンデータ・ハッカソン2026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>
                <a:solidFill>
                  <a:srgbClr val="FFFFFF"/>
                </a:solidFill>
                <a:latin typeface="Hiragino Sans"/>
              </a:rPr>
              <a:t>船を降りたら、</a:t>
            </a:r>
          </a:p>
          <a:p>
            <a:pPr algn="l"/>
            <a:r>
              <a:rPr sz="4800" b="1">
                <a:solidFill>
                  <a:srgbClr val="FFFFFF"/>
                </a:solidFill>
                <a:latin typeface="Hiragino Sans"/>
              </a:rPr>
              <a:t>あとは島にまかせて。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977639"/>
            <a:ext cx="9601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Hiragino Sans"/>
              </a:rPr>
              <a:t>大島スマートコース — AIが読める伊豆大島の交通・観光ナレッジ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663440"/>
            <a:ext cx="9601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Hiragino Sans"/>
              </a:rPr>
              <a:t>SBC.別班連携チーム</a:t>
            </a:r>
          </a:p>
        </p:txBody>
      </p:sp>
      <p:pic>
        <p:nvPicPr>
          <p:cNvPr id="8" name="Picture 7" descr="q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6960" y="4297680"/>
            <a:ext cx="1737360" cy="17373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64040" y="6053328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Hiragino Sans"/>
              </a:rPr>
              <a:t>izu-oshima-smart-tourism</a:t>
            </a:r>
          </a:p>
          <a:p>
            <a:pPr algn="ctr"/>
            <a:r>
              <a:rPr sz="1000" b="0">
                <a:solidFill>
                  <a:srgbClr val="FFFFFF"/>
                </a:solidFill>
                <a:latin typeface="Hiragino Sans"/>
              </a:rPr>
              <a:t>.kotaroshimada38.workers.dev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635508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Hiragino Sans"/>
              </a:rPr>
              <a:t>写真: Guilhem Vellut CC BY 2.0 (Wikimedia Commons)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55E7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Hiragino Sans"/>
              </a:rPr>
              <a:t>使ったオープンデータ・ツール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Hiragino Sans"/>
              </a:rPr>
              <a:t>・大島バス GTFS-JP（公共交通オープンデータセンター）— 本作品の核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121408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Hiragino Sans"/>
              </a:rPr>
              <a:t>・気象庁 天気予報JSON ／ OpenStreetMap（地図・座標）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88336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Hiragino Sans"/>
              </a:rPr>
              <a:t>・伊豆諸島・小笠原諸島 観光客入込実態調査（東京都）・大島町町勢要覧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255264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Hiragino Sans"/>
              </a:rPr>
              <a:t>・東海汽船 時刻表 ／ 大島バス 手荷物規定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822191"/>
            <a:ext cx="87782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Hiragino Sans"/>
              </a:rPr>
              <a:t>・開発: Claude API・Claude Code・Cloudflare・Leaflet・Web Speech API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846320"/>
            <a:ext cx="8686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Hiragino Sans"/>
              </a:rPr>
              <a:t>オープンデータ × ドメイン知識 × AI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760720"/>
            <a:ext cx="8686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Hiragino Sans"/>
              </a:rPr>
              <a:t>🏝️ 大島スマートコース ｜ SBC.別班連携チーム</a:t>
            </a:r>
          </a:p>
        </p:txBody>
      </p:sp>
      <p:pic>
        <p:nvPicPr>
          <p:cNvPr id="10" name="Picture 9" descr="q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520" y="4206240"/>
            <a:ext cx="1828800" cy="1828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18320" y="6080760"/>
            <a:ext cx="2743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Hiragino Sans"/>
              </a:rPr>
              <a:t>今すぐ使えます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280160" cy="384048"/>
          </a:xfrm>
          <a:prstGeom prst="roundRect">
            <a:avLst/>
          </a:prstGeom>
          <a:solidFill>
            <a:srgbClr val="C94F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課題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155E75"/>
                </a:solidFill>
                <a:latin typeface="Hiragino Sans"/>
              </a:rPr>
              <a:t>その旅程、バスは本当にありますか？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110642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sz="2000" b="0">
                <a:solidFill>
                  <a:srgbClr val="525252"/>
                </a:solidFill>
                <a:latin typeface="Hiragino Sans"/>
              </a:rPr>
              <a:t>生成AIに伊豆大島の旅程を頼むと、それらしい答えが返ってくる。</a:t>
            </a:r>
          </a:p>
          <a:p>
            <a:pPr algn="l">
              <a:lnSpc>
                <a:spcPct val="130000"/>
              </a:lnSpc>
            </a:pPr>
            <a:r>
              <a:rPr sz="2000" b="0">
                <a:solidFill>
                  <a:srgbClr val="525252"/>
                </a:solidFill>
                <a:latin typeface="Hiragino Sans"/>
              </a:rPr>
              <a:t>でも、そのバスは存在しない。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3383280"/>
            <a:ext cx="539496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C94F56"/>
                </a:solidFill>
                <a:latin typeface="Hiragino Sans"/>
              </a:rPr>
              <a:t>🤖 AIの旅程（ナレッジなし）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「14:00 ホテル発のバスで三原山へ」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「16:30 のバスで港へ」</a:t>
            </a:r>
            <a:br/>
            <a:br/>
            <a:r>
              <a:rPr sz="1250" b="0">
                <a:solidFill>
                  <a:srgbClr val="525252"/>
                </a:solidFill>
                <a:latin typeface="Hiragino Sans"/>
              </a:rPr>
              <a:t>⛔ どちらも存在しない便（幻覚）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3383280"/>
            <a:ext cx="5394960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155E75"/>
                </a:solidFill>
                <a:latin typeface="Hiragino Sans"/>
              </a:rPr>
              <a:t>📄 なぜ読めないのか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時刻表はPDF、GTFSはzip。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AIは時刻表を直接読めない。</a:t>
            </a:r>
            <a:br/>
            <a:br/>
            <a:r>
              <a:rPr sz="1250" b="0">
                <a:solidFill>
                  <a:srgbClr val="525252"/>
                </a:solidFill>
                <a:latin typeface="Hiragino Sans"/>
              </a:rPr>
              <a:t>信頼できる旅程には「AIが読める形」の時刻表が必要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645920" cy="384048"/>
          </a:xfrm>
          <a:prstGeom prst="roundRect">
            <a:avLst/>
          </a:prstGeom>
          <a:solidFill>
            <a:srgbClr val="C94F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島の現実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155E75"/>
                </a:solidFill>
                <a:latin typeface="Hiragino Sans"/>
              </a:rPr>
              <a:t>知らないと初日が崩れる、4つの数字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5394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5" name="TextBox 4"/>
          <p:cNvSpPr txBox="1"/>
          <p:nvPr/>
        </p:nvSpPr>
        <p:spPr>
          <a:xfrm>
            <a:off x="777240" y="2084832"/>
            <a:ext cx="23774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C94F56"/>
                </a:solidFill>
                <a:latin typeface="Hiragino Sans"/>
              </a:rPr>
              <a:t>500円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224028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大きな荷物はバスで1個500円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混雑時は乗車拒否も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920240"/>
            <a:ext cx="5394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8" name="TextBox 7"/>
          <p:cNvSpPr txBox="1"/>
          <p:nvPr/>
        </p:nvSpPr>
        <p:spPr>
          <a:xfrm>
            <a:off x="6446520" y="2084832"/>
            <a:ext cx="23774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C94F56"/>
                </a:solidFill>
                <a:latin typeface="Hiragino Sans"/>
              </a:rPr>
              <a:t>15:00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0" y="224028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宿のチェックインは15時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それまで荷物を抱えたまま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023360"/>
            <a:ext cx="5394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11" name="TextBox 10"/>
          <p:cNvSpPr txBox="1"/>
          <p:nvPr/>
        </p:nvSpPr>
        <p:spPr>
          <a:xfrm>
            <a:off x="777240" y="4187952"/>
            <a:ext cx="23774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C94F56"/>
                </a:solidFill>
                <a:latin typeface="Hiragino Sans"/>
              </a:rPr>
              <a:t>1日3往復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434340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三原山ラインは1日3往復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午後に山へ上がる便はない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4023360"/>
            <a:ext cx="5394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14" name="TextBox 13"/>
          <p:cNvSpPr txBox="1"/>
          <p:nvPr/>
        </p:nvSpPr>
        <p:spPr>
          <a:xfrm>
            <a:off x="6446520" y="4187952"/>
            <a:ext cx="23774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C94F56"/>
                </a:solidFill>
                <a:latin typeface="Hiragino Sans"/>
              </a:rPr>
              <a:t>未舗装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69680" y="4343400"/>
            <a:ext cx="2651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山頂の遊歩道は未舗装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525252"/>
                </a:solidFill>
                <a:latin typeface="Hiragino Sans"/>
              </a:rPr>
              <a:t>キャリーケースでは行けない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384048"/>
          </a:xfrm>
          <a:prstGeom prst="roundRect">
            <a:avLst/>
          </a:prstGeom>
          <a:solidFill>
            <a:srgbClr val="0E74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調査による裏付け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155E75"/>
                </a:solidFill>
                <a:latin typeface="Hiragino Sans"/>
              </a:rPr>
              <a:t>この課題は、数字で確認できる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1106424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5" name="TextBox 4"/>
          <p:cNvSpPr txBox="1"/>
          <p:nvPr/>
        </p:nvSpPr>
        <p:spPr>
          <a:xfrm>
            <a:off x="777240" y="2002536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C94F56"/>
                </a:solidFill>
                <a:latin typeface="Hiragino Sans"/>
              </a:rPr>
              <a:t>年間 約19万人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31920" y="1993391"/>
            <a:ext cx="58521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>
                <a:solidFill>
                  <a:srgbClr val="525252"/>
                </a:solidFill>
                <a:latin typeface="Hiragino Sans"/>
              </a:rPr>
              <a:t>大島の来島者（令和4年188,867人・コロナ前24万人）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84080" y="2167127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大島町町勢要覧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971800"/>
            <a:ext cx="1106424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777240" y="3099816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C94F56"/>
                </a:solidFill>
                <a:latin typeface="Hiragino Sans"/>
              </a:rPr>
              <a:t>77.8%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1920" y="3090672"/>
            <a:ext cx="58521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>
                <a:solidFill>
                  <a:srgbClr val="525252"/>
                </a:solidFill>
                <a:latin typeface="Hiragino Sans"/>
              </a:rPr>
              <a:t>生成AI利用者の旅行での活用率。「行程作成」の意向が上位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84080" y="3264408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JTB総合研究所 2025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069080"/>
            <a:ext cx="1106424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777240" y="4197096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C94F56"/>
                </a:solidFill>
                <a:latin typeface="Hiragino Sans"/>
              </a:rPr>
              <a:t>「喫緊の課題」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1920" y="4187952"/>
            <a:ext cx="58521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>
                <a:solidFill>
                  <a:srgbClr val="525252"/>
                </a:solidFill>
                <a:latin typeface="Hiragino Sans"/>
              </a:rPr>
              <a:t>観光の二次交通確保について国が明記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84080" y="4361688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国土交通省 運輸局資料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166360"/>
            <a:ext cx="11064240" cy="9875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</a:p>
          <a:p>
            <a:pPr>
              <a:lnSpc>
                <a:spcPct val="115000"/>
              </a:lnSpc>
            </a:pPr>
          </a:p>
        </p:txBody>
      </p:sp>
      <p:sp>
        <p:nvSpPr>
          <p:cNvPr id="17" name="TextBox 16"/>
          <p:cNvSpPr txBox="1"/>
          <p:nvPr/>
        </p:nvSpPr>
        <p:spPr>
          <a:xfrm>
            <a:off x="777240" y="5294376"/>
            <a:ext cx="3108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C94F56"/>
                </a:solidFill>
                <a:latin typeface="Hiragino Sans"/>
              </a:rPr>
              <a:t>競合は空白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31920" y="5285232"/>
            <a:ext cx="58521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0">
                <a:solidFill>
                  <a:srgbClr val="525252"/>
                </a:solidFill>
                <a:latin typeface="Hiragino Sans"/>
              </a:rPr>
              <a:t>乗換案内は旅程を作らず、AIは実在を保証しない。両立するサービスは未確認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84080" y="5458968"/>
            <a:ext cx="1737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当チーム調査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384048"/>
          </a:xfrm>
          <a:prstGeom prst="roundRect">
            <a:avLst/>
          </a:prstGeom>
          <a:solidFill>
            <a:srgbClr val="0E74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解決アイデア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1155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155E75"/>
                </a:solidFill>
                <a:latin typeface="Hiragino Sans"/>
              </a:rPr>
              <a:t>AIが読めない → AIが読める形にする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03120"/>
            <a:ext cx="2606040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155E75"/>
                </a:solidFill>
                <a:latin typeface="Hiragino Sans"/>
              </a:rPr>
              <a:t>GTFS-JP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大島バス全路線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（公共交通オープン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データセンター）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7248" y="292608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C94F56"/>
                </a:solidFill>
                <a:latin typeface="Hiragino Sans"/>
              </a:rPr>
              <a:t>→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29000" y="2103120"/>
            <a:ext cx="2606040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155E75"/>
                </a:solidFill>
                <a:latin typeface="Hiragino Sans"/>
              </a:rPr>
              <a:t>選抜停留所の表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観光に必要な停留所だけ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識別子・座標なし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＝復元不可能な要約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7608" y="292608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C94F56"/>
                </a:solidFill>
                <a:latin typeface="Hiragino Sans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2103120"/>
            <a:ext cx="2606040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155E75"/>
                </a:solidFill>
                <a:latin typeface="Hiragino Sans"/>
              </a:rPr>
              <a:t>暗黙知 10項目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港は当日決まる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荷物ルール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午後の上りなし…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87967" y="2926080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C94F56"/>
                </a:solidFill>
                <a:latin typeface="Hiragino Sans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89719" y="2103120"/>
            <a:ext cx="2606040" cy="2286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C94F56"/>
                </a:solidFill>
                <a:latin typeface="Hiragino Sans"/>
              </a:rPr>
              <a:t>検証付き旅程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表にない便は作らない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帰りの船から逆算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荷物で分岐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846320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C94F56"/>
                </a:solidFill>
                <a:latin typeface="Hiragino Sans"/>
              </a:rPr>
              <a:t>生成AIは説明を、時刻は実在便だけ。— 幻覚のない旅程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737360" cy="384048"/>
          </a:xfrm>
          <a:prstGeom prst="roundRect">
            <a:avLst/>
          </a:prstGeom>
          <a:solidFill>
            <a:srgbClr val="0E74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公開アプリ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6400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55E75"/>
                </a:solidFill>
                <a:latin typeface="Hiragino Sans"/>
              </a:rPr>
              <a:t>スマホで、QRから、今すぐ使える</a:t>
            </a:r>
          </a:p>
        </p:txBody>
      </p:sp>
      <p:pic>
        <p:nvPicPr>
          <p:cNvPr id="4" name="Picture 3" descr="01_t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737360"/>
            <a:ext cx="5577840" cy="3136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828800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25252"/>
                </a:solidFill>
                <a:latin typeface="Hiragino Sans"/>
              </a:rPr>
              <a:t>・日付・期間（日帰り〜2泊3日）・港・荷物・コースを選ぶだけ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95728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25252"/>
                </a:solidFill>
                <a:latin typeface="Hiragino Sans"/>
              </a:rPr>
              <a:t>・実在バス便53便だけで旅程を自動生成（✅時刻表と一致・便ID表示）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62656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25252"/>
                </a:solidFill>
                <a:latin typeface="Hiragino Sans"/>
              </a:rPr>
              <a:t>・旅程ルートの地図表示（Leaflet＋OpenStreetMap）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529584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25252"/>
                </a:solidFill>
                <a:latin typeface="Hiragino Sans"/>
              </a:rPr>
              <a:t>・気象庁予報が選択日に連動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096512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25252"/>
                </a:solidFill>
                <a:latin typeface="Hiragino Sans"/>
              </a:rPr>
              <a:t>・AIガイド解説＋バスガイド風の音声読み上げ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663440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25252"/>
                </a:solidFill>
                <a:latin typeface="Hiragino Sans"/>
              </a:rPr>
              <a:t>・日本語／英語ワンタップ切替・SNS共有・QR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394960"/>
            <a:ext cx="5486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E7490"/>
                </a:solidFill>
                <a:latin typeface="Hiragino Sans"/>
              </a:rPr>
              <a:t>izu-oshima-smart-tourism.kotaroshimada38.workers.dev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1188720" cy="384048"/>
          </a:xfrm>
          <a:prstGeom prst="roundRect">
            <a:avLst/>
          </a:prstGeom>
          <a:solidFill>
            <a:srgbClr val="0E74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実演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1155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55E75"/>
                </a:solidFill>
                <a:latin typeface="Hiragino Sans"/>
              </a:rPr>
              <a:t>荷物とコースで、旅程が組み替わる</a:t>
            </a:r>
          </a:p>
        </p:txBody>
      </p:sp>
      <p:pic>
        <p:nvPicPr>
          <p:cNvPr id="4" name="Picture 3" descr="03_plan.png"/>
          <p:cNvPicPr>
            <a:picLocks noChangeAspect="1"/>
          </p:cNvPicPr>
          <p:nvPr/>
        </p:nvPicPr>
        <p:blipFill>
          <a:blip r:embed="rId2"/>
          <a:srcRect l="28000" r="28000"/>
          <a:stretch>
            <a:fillRect/>
          </a:stretch>
        </p:blipFill>
        <p:spPr>
          <a:xfrm>
            <a:off x="1371600" y="1783080"/>
            <a:ext cx="3794760" cy="3200400"/>
          </a:xfrm>
          <a:prstGeom prst="rect">
            <a:avLst/>
          </a:prstGeom>
        </p:spPr>
      </p:pic>
      <p:pic>
        <p:nvPicPr>
          <p:cNvPr id="5" name="Picture 4" descr="app_park_map.png"/>
          <p:cNvPicPr>
            <a:picLocks noChangeAspect="1"/>
          </p:cNvPicPr>
          <p:nvPr/>
        </p:nvPicPr>
        <p:blipFill>
          <a:blip r:embed="rId3"/>
          <a:srcRect l="28000" r="28000"/>
          <a:stretch>
            <a:fillRect/>
          </a:stretch>
        </p:blipFill>
        <p:spPr>
          <a:xfrm>
            <a:off x="6949440" y="1783080"/>
            <a:ext cx="379476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1206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55E75"/>
                </a:solidFill>
                <a:latin typeface="Hiragino Sans"/>
              </a:rPr>
              <a:t>🧳 王道・三原山コース（荷物あり）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5120640"/>
            <a:ext cx="49377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1">
                <a:solidFill>
                  <a:srgbClr val="155E75"/>
                </a:solidFill>
                <a:latin typeface="Hiragino Sans"/>
              </a:rPr>
              <a:t>🦩 大島公園コース — 港乗り継ぎも自動探索</a:t>
            </a:r>
          </a:p>
          <a:p>
            <a:pPr algn="l">
              <a:lnSpc>
                <a:spcPct val="120000"/>
              </a:lnSpc>
            </a:pPr>
            <a:r>
              <a:rPr sz="1400" b="1">
                <a:solidFill>
                  <a:srgbClr val="155E75"/>
                </a:solidFill>
                <a:latin typeface="Hiragino Sans"/>
              </a:rPr>
              <a:t>（三原山／大島公園／波浮港の3コース）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926080" cy="384048"/>
          </a:xfrm>
          <a:prstGeom prst="roundRect">
            <a:avLst/>
          </a:prstGeom>
          <a:solidFill>
            <a:srgbClr val="0E74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技術とライセンス配慮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1155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55E75"/>
                </a:solidFill>
                <a:latin typeface="Hiragino Sans"/>
              </a:rPr>
              <a:t>実在便だけを使い、元データは配らない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54406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155E75"/>
                </a:solidFill>
                <a:latin typeface="Hiragino Sans"/>
              </a:rPr>
              <a:t>🔒 幻覚ゼロの設計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・旅程の時刻はGTFS実在便のみ（全便に検証マーク）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・AI(claude-opus-5)は旅程JSONだけを引用して解説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・失敗時はテンプレ文へ自動フォールバック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・実GTFSと手入力時刻表の突合で正確性を実証（完全一致）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72200" y="1920240"/>
            <a:ext cx="5440680" cy="3566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5E0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64592" tIns="109728"/>
          <a:lstStyle/>
          <a:p>
            <a:pPr algn="ctr"/>
            <a:r>
              <a:rPr sz="1700" b="1">
                <a:solidFill>
                  <a:srgbClr val="155E75"/>
                </a:solidFill>
                <a:latin typeface="Hiragino Sans"/>
              </a:rPr>
              <a:t>⚖️ ライセンス配慮</a:t>
            </a:r>
          </a:p>
          <a:p>
            <a:pPr>
              <a:lnSpc>
                <a:spcPct val="115000"/>
              </a:lnSpc>
            </a:pPr>
            <a:r>
              <a:rPr sz="1250" b="0">
                <a:solidFill>
                  <a:srgbClr val="525252"/>
                </a:solidFill>
                <a:latin typeface="Hiragino Sans"/>
              </a:rPr>
              <a:t>・識別子(trip_id等)・座標を出力しない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・選抜停留所のみ＝復元不可能な要約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・便IDは合成(MIHARA_UP_1020形式)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・写真はCC BY/CC BY-SAで帰属明記</a:t>
            </a:r>
            <a:br/>
            <a:r>
              <a:rPr sz="1250" b="0">
                <a:solidFill>
                  <a:srgbClr val="525252"/>
                </a:solidFill>
                <a:latin typeface="Hiragino Sans"/>
              </a:rPr>
              <a:t>・地図は© OpenStreetMap contributors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9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560320" cy="384048"/>
          </a:xfrm>
          <a:prstGeom prst="roundRect">
            <a:avLst/>
          </a:prstGeom>
          <a:solidFill>
            <a:srgbClr val="0E74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300" b="1">
                <a:solidFill>
                  <a:srgbClr val="FFFFFF"/>
                </a:solidFill>
                <a:latin typeface="Hiragino Sans"/>
              </a:rPr>
              <a:t>インパクトと広がり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280160"/>
            <a:ext cx="111556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55E75"/>
                </a:solidFill>
                <a:latin typeface="Hiragino Sans"/>
              </a:rPr>
              <a:t>到着直後の半日を、</a:t>
            </a:r>
          </a:p>
          <a:p>
            <a:pPr algn="l"/>
            <a:r>
              <a:rPr sz="4000" b="1">
                <a:solidFill>
                  <a:srgbClr val="155E75"/>
                </a:solidFill>
                <a:latin typeface="Hiragino Sans"/>
              </a:rPr>
              <a:t>観光の時間に。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200400"/>
            <a:ext cx="111556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525252"/>
                </a:solidFill>
                <a:latin typeface="Hiragino Sans"/>
              </a:rPr>
              <a:t>年間約19万人が訪れる伊豆大島で、荷物に縛られる初日をなくす。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206240"/>
            <a:ext cx="111556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C94F56"/>
                </a:solidFill>
                <a:latin typeface="Hiragino Sans"/>
              </a:rPr>
              <a:t>GTFSがある島・地方へ、そのまま横展開。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120640"/>
            <a:ext cx="11155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25252"/>
                </a:solidFill>
                <a:latin typeface="Hiragino Sans"/>
              </a:rPr>
              <a:t>運用: OSSとして公開し、ダイヤ改定ごとに1コマンドで再生成。NPO・Code forのネットワークで現地と協働。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473952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C9C9C"/>
                </a:solidFill>
                <a:latin typeface="Hiragino Sans"/>
              </a:rPr>
              <a:t>大島スマートコース ｜ SBC.別班連携チーム ｜ 東京都知事杯オープンデータ・ハッカソン2026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473952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9C9C9C"/>
                </a:solidFill>
                <a:latin typeface="Hiragino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